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6" r:id="rId1"/>
  </p:sldMasterIdLst>
  <p:notesMasterIdLst>
    <p:notesMasterId r:id="rId15"/>
  </p:notesMasterIdLst>
  <p:handoutMasterIdLst>
    <p:handoutMasterId r:id="rId16"/>
  </p:handoutMasterIdLst>
  <p:sldIdLst>
    <p:sldId id="256" r:id="rId2"/>
    <p:sldId id="385" r:id="rId3"/>
    <p:sldId id="382" r:id="rId4"/>
    <p:sldId id="258" r:id="rId5"/>
    <p:sldId id="386" r:id="rId6"/>
    <p:sldId id="296" r:id="rId7"/>
    <p:sldId id="257" r:id="rId8"/>
    <p:sldId id="265" r:id="rId9"/>
    <p:sldId id="285" r:id="rId10"/>
    <p:sldId id="292" r:id="rId11"/>
    <p:sldId id="273" r:id="rId12"/>
    <p:sldId id="388" r:id="rId13"/>
    <p:sldId id="387" r:id="rId14"/>
  </p:sldIdLst>
  <p:sldSz cx="9144000" cy="6858000" type="screen4x3"/>
  <p:notesSz cx="66484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51AF76-5E9D-4944-B713-55CFC8ABD1A4}" v="29" dt="2023-01-28T09:38:47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6369" autoAdjust="0"/>
  </p:normalViewPr>
  <p:slideViewPr>
    <p:cSldViewPr>
      <p:cViewPr varScale="1">
        <p:scale>
          <a:sx n="117" d="100"/>
          <a:sy n="117" d="100"/>
        </p:scale>
        <p:origin x="14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Herzog" userId="4667b824d03b64e5" providerId="LiveId" clId="{C651AF76-5E9D-4944-B713-55CFC8ABD1A4}"/>
    <pc:docChg chg="custSel modSld">
      <pc:chgData name="Robert Herzog" userId="4667b824d03b64e5" providerId="LiveId" clId="{C651AF76-5E9D-4944-B713-55CFC8ABD1A4}" dt="2023-01-28T09:43:21.422" v="82" actId="27636"/>
      <pc:docMkLst>
        <pc:docMk/>
      </pc:docMkLst>
      <pc:sldChg chg="modSp mod">
        <pc:chgData name="Robert Herzog" userId="4667b824d03b64e5" providerId="LiveId" clId="{C651AF76-5E9D-4944-B713-55CFC8ABD1A4}" dt="2023-01-28T09:43:21.422" v="82" actId="27636"/>
        <pc:sldMkLst>
          <pc:docMk/>
          <pc:sldMk cId="0" sldId="256"/>
        </pc:sldMkLst>
        <pc:spChg chg="mod">
          <ac:chgData name="Robert Herzog" userId="4667b824d03b64e5" providerId="LiveId" clId="{C651AF76-5E9D-4944-B713-55CFC8ABD1A4}" dt="2023-01-28T09:43:21.422" v="82" actId="27636"/>
          <ac:spMkLst>
            <pc:docMk/>
            <pc:sldMk cId="0" sldId="256"/>
            <ac:spMk id="7" creationId="{00000000-0000-0000-0000-000000000000}"/>
          </ac:spMkLst>
        </pc:spChg>
      </pc:sldChg>
      <pc:sldChg chg="modSp mod">
        <pc:chgData name="Robert Herzog" userId="4667b824d03b64e5" providerId="LiveId" clId="{C651AF76-5E9D-4944-B713-55CFC8ABD1A4}" dt="2023-01-28T09:38:47.672" v="51" actId="20577"/>
        <pc:sldMkLst>
          <pc:docMk/>
          <pc:sldMk cId="0" sldId="265"/>
        </pc:sldMkLst>
        <pc:spChg chg="mod">
          <ac:chgData name="Robert Herzog" userId="4667b824d03b64e5" providerId="LiveId" clId="{C651AF76-5E9D-4944-B713-55CFC8ABD1A4}" dt="2023-01-28T09:36:35.188" v="35" actId="255"/>
          <ac:spMkLst>
            <pc:docMk/>
            <pc:sldMk cId="0" sldId="265"/>
            <ac:spMk id="14338" creationId="{00000000-0000-0000-0000-000000000000}"/>
          </ac:spMkLst>
        </pc:spChg>
        <pc:spChg chg="mod">
          <ac:chgData name="Robert Herzog" userId="4667b824d03b64e5" providerId="LiveId" clId="{C651AF76-5E9D-4944-B713-55CFC8ABD1A4}" dt="2023-01-28T09:38:47.672" v="51" actId="20577"/>
          <ac:spMkLst>
            <pc:docMk/>
            <pc:sldMk cId="0" sldId="265"/>
            <ac:spMk id="14339" creationId="{00000000-0000-0000-0000-000000000000}"/>
          </ac:spMkLst>
        </pc:spChg>
      </pc:sldChg>
      <pc:sldChg chg="modSp mod">
        <pc:chgData name="Robert Herzog" userId="4667b824d03b64e5" providerId="LiveId" clId="{C651AF76-5E9D-4944-B713-55CFC8ABD1A4}" dt="2023-01-28T09:42:39.225" v="59" actId="27636"/>
        <pc:sldMkLst>
          <pc:docMk/>
          <pc:sldMk cId="1366847682" sldId="386"/>
        </pc:sldMkLst>
        <pc:spChg chg="mod">
          <ac:chgData name="Robert Herzog" userId="4667b824d03b64e5" providerId="LiveId" clId="{C651AF76-5E9D-4944-B713-55CFC8ABD1A4}" dt="2023-01-28T09:42:39.225" v="59" actId="27636"/>
          <ac:spMkLst>
            <pc:docMk/>
            <pc:sldMk cId="1366847682" sldId="386"/>
            <ac:spMk id="2" creationId="{0D0EC533-EE67-BC56-C2A2-61D5DE64D606}"/>
          </ac:spMkLst>
        </pc:spChg>
        <pc:spChg chg="mod">
          <ac:chgData name="Robert Herzog" userId="4667b824d03b64e5" providerId="LiveId" clId="{C651AF76-5E9D-4944-B713-55CFC8ABD1A4}" dt="2023-01-28T09:34:16.646" v="4" actId="20577"/>
          <ac:spMkLst>
            <pc:docMk/>
            <pc:sldMk cId="1366847682" sldId="386"/>
            <ac:spMk id="3" creationId="{4EC5C81B-5A42-6638-AADE-08A1D9EC0BB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6559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6559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3CB0B55-4F08-47B0-856C-C72B966FB93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55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6559" y="0"/>
            <a:ext cx="2880309" cy="48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1063" y="731838"/>
            <a:ext cx="4886325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688" y="4642491"/>
            <a:ext cx="5319077" cy="439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6559" y="9283417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F21FB64-D4C8-472B-9056-83371A1A94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75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E3F2-93B2-44B4-AC60-EAB91D7FA6E8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57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3718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768251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2115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7052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822028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713284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6046-821B-45F2-9B7D-10EE72A6768A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9835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578C-E3D3-4C2F-82A4-133251233ACF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11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3025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054A-4F7C-4AA8-A758-11822A57B72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160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6FCA-DE0B-4A7C-A598-88ADE1A363F2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250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C00-3761-4F9F-8200-145CE20DA4D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018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788F-630F-4A83-966F-33EDC135BA11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879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50E-9C91-4E7B-880A-D709DCBF2AF9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10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F02D-1ABE-4A85-AC1A-1EACA417B2E2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991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CCB9-1F02-454F-BB50-0A22B4D68ED6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995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4C4918A-4C58-4E2E-8CB8-A57562EC0EF3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1889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  <p:sldLayoutId id="2147483963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516835"/>
            <a:ext cx="2313633" cy="2103875"/>
          </a:xfrm>
        </p:spPr>
        <p:txBody>
          <a:bodyPr>
            <a:normAutofit/>
          </a:bodyPr>
          <a:lstStyle/>
          <a:p>
            <a:r>
              <a:rPr lang="fr-BE" sz="3100" dirty="0">
                <a:solidFill>
                  <a:srgbClr val="FFFF00"/>
                </a:solidFill>
              </a:rPr>
              <a:t>LBA - BML 2023</a:t>
            </a:r>
            <a:endParaRPr lang="en-US" sz="3100" dirty="0">
              <a:solidFill>
                <a:srgbClr val="FFFF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69278" y="2653800"/>
            <a:ext cx="2978586" cy="333551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fr-BE" sz="3800" dirty="0" err="1">
                <a:solidFill>
                  <a:srgbClr val="FFFF00"/>
                </a:solidFill>
                <a:latin typeface="Adobe Garamond Pro" pitchFamily="18" charset="0"/>
              </a:rPr>
              <a:t>Algemene</a:t>
            </a:r>
            <a:r>
              <a:rPr lang="fr-BE" sz="3800" dirty="0">
                <a:solidFill>
                  <a:srgbClr val="FFFF00"/>
                </a:solidFill>
                <a:latin typeface="Adobe Garamond Pro" pitchFamily="18" charset="0"/>
              </a:rPr>
              <a:t> </a:t>
            </a:r>
            <a:r>
              <a:rPr lang="fr-BE" sz="3800" dirty="0" err="1">
                <a:solidFill>
                  <a:srgbClr val="FFFF00"/>
                </a:solidFill>
                <a:latin typeface="Adobe Garamond Pro" pitchFamily="18" charset="0"/>
              </a:rPr>
              <a:t>sportvergadering</a:t>
            </a:r>
            <a:endParaRPr lang="fr-BE" sz="3800" dirty="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r>
              <a:rPr lang="fr-BE" sz="3800" dirty="0">
                <a:solidFill>
                  <a:srgbClr val="FFFF00"/>
                </a:solidFill>
                <a:latin typeface="Adobe Garamond Pro" pitchFamily="18" charset="0"/>
              </a:rPr>
              <a:t>Assemblée générale sportive</a:t>
            </a:r>
          </a:p>
          <a:p>
            <a:pPr marL="118872" indent="0">
              <a:buNone/>
            </a:pPr>
            <a:endParaRPr lang="fr-BE" sz="1800" dirty="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endParaRPr lang="fr-BE" sz="1800" dirty="0">
              <a:solidFill>
                <a:srgbClr val="FFFF00"/>
              </a:solidFill>
              <a:latin typeface="Adobe Garamond Pro" pitchFamily="18" charset="0"/>
            </a:endParaRPr>
          </a:p>
          <a:p>
            <a:endParaRPr lang="fr-BE" sz="1800" dirty="0">
              <a:solidFill>
                <a:srgbClr val="FFFF00"/>
              </a:solidFill>
              <a:latin typeface="Adobe Garamond Pro" pitchFamily="18" charset="0"/>
            </a:endParaRPr>
          </a:p>
          <a:p>
            <a:pPr marL="118872" indent="0">
              <a:buNone/>
            </a:pPr>
            <a:r>
              <a:rPr lang="fr-BE" sz="2600" dirty="0">
                <a:solidFill>
                  <a:srgbClr val="FFFF00"/>
                </a:solidFill>
                <a:latin typeface="Adobe Garamond Pro" pitchFamily="18" charset="0"/>
              </a:rPr>
              <a:t>Zaventem, Jan. 22nd, 2023</a:t>
            </a:r>
          </a:p>
          <a:p>
            <a:pPr marL="118872" indent="0" algn="ctr">
              <a:buNone/>
            </a:pPr>
            <a:r>
              <a:rPr lang="fr-BE" dirty="0" err="1">
                <a:solidFill>
                  <a:srgbClr val="FFFF00"/>
                </a:solidFill>
                <a:latin typeface="Adobe Garamond Pro" pitchFamily="18" charset="0"/>
              </a:rPr>
              <a:t>Revision</a:t>
            </a:r>
            <a:r>
              <a:rPr lang="fr-BE" dirty="0">
                <a:solidFill>
                  <a:srgbClr val="FFFF00"/>
                </a:solidFill>
                <a:latin typeface="Adobe Garamond Pro" pitchFamily="18" charset="0"/>
              </a:rPr>
              <a:t> Jan. 25th</a:t>
            </a:r>
          </a:p>
          <a:p>
            <a:endParaRPr lang="en-US" sz="900" dirty="0">
              <a:solidFill>
                <a:srgbClr val="FFFFFF"/>
              </a:solidFill>
            </a:endParaRPr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6512" y="808557"/>
            <a:ext cx="5098562" cy="52408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155448"/>
            <a:ext cx="7067128" cy="1252728"/>
          </a:xfrm>
        </p:spPr>
        <p:txBody>
          <a:bodyPr>
            <a:normAutofit fontScale="90000"/>
          </a:bodyPr>
          <a:lstStyle/>
          <a:p>
            <a:r>
              <a:rPr lang="fr-BE" dirty="0" err="1">
                <a:solidFill>
                  <a:srgbClr val="FF0000"/>
                </a:solidFill>
              </a:rPr>
              <a:t>Selection</a:t>
            </a:r>
            <a:r>
              <a:rPr lang="fr-BE" dirty="0">
                <a:solidFill>
                  <a:srgbClr val="FF0000"/>
                </a:solidFill>
              </a:rPr>
              <a:t> for FAI </a:t>
            </a:r>
            <a:r>
              <a:rPr lang="fr-BE" dirty="0" err="1">
                <a:solidFill>
                  <a:srgbClr val="FF0000"/>
                </a:solidFill>
              </a:rPr>
              <a:t>championships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346" y="1732450"/>
            <a:ext cx="8001454" cy="4720886"/>
          </a:xfrm>
        </p:spPr>
        <p:txBody>
          <a:bodyPr>
            <a:normAutofit lnSpcReduction="10000"/>
          </a:bodyPr>
          <a:lstStyle/>
          <a:p>
            <a:r>
              <a:rPr lang="fr-BE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2023 </a:t>
            </a:r>
            <a:r>
              <a:rPr lang="fr-BE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championships</a:t>
            </a:r>
            <a:endParaRPr lang="fr-BE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BE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BE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finalized</a:t>
            </a:r>
            <a:r>
              <a:rPr lang="fr-BE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fr-BE" sz="24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 and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participation to at least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contests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in first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final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  <a:endParaRPr lang="fr-B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in first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last FAI 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championship</a:t>
            </a:r>
            <a:endParaRPr lang="fr-B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Second chance »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April 2023 Sports commission and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pending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proof of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proficiency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first </a:t>
            </a:r>
            <a:r>
              <a:rPr lang="fr-BE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fr-BE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2023</a:t>
            </a:r>
          </a:p>
          <a:p>
            <a:r>
              <a:rPr lang="fr-BE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2024, </a:t>
            </a:r>
            <a:r>
              <a:rPr lang="fr-BE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BE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BE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fr-BE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fr-BE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sections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10</a:t>
            </a:fld>
            <a:endParaRPr lang="nl-BE"/>
          </a:p>
        </p:txBody>
      </p:sp>
      <p:pic>
        <p:nvPicPr>
          <p:cNvPr id="5" name="Image 4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65853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5656" y="155448"/>
            <a:ext cx="7211144" cy="1252728"/>
          </a:xfrm>
          <a:noFill/>
          <a:ln/>
        </p:spPr>
        <p:txBody>
          <a:bodyPr/>
          <a:lstStyle/>
          <a:p>
            <a:r>
              <a:rPr lang="fr-BE">
                <a:solidFill>
                  <a:srgbClr val="FF0000"/>
                </a:solidFill>
              </a:rPr>
              <a:t>To conclude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00240"/>
            <a:ext cx="8229600" cy="4114800"/>
          </a:xfrm>
        </p:spPr>
        <p:txBody>
          <a:bodyPr>
            <a:normAutofit/>
          </a:bodyPr>
          <a:lstStyle/>
          <a:p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COVID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countermeasures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did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disappear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destinations, not all !</a:t>
            </a:r>
          </a:p>
          <a:p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Travel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costs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increased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expected</a:t>
            </a:r>
            <a:endParaRPr lang="fr-BE" sz="2400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Adverse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of Ukraine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war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Let us </a:t>
            </a:r>
            <a:r>
              <a:rPr lang="fr-BE" sz="2400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hope</a:t>
            </a:r>
            <a:r>
              <a:rPr lang="fr-BE" sz="24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for the best !</a:t>
            </a:r>
          </a:p>
          <a:p>
            <a:endParaRPr lang="fr-FR" sz="2400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D78A0-71F7-48AE-9EE9-DA4449F57973}" type="slidenum">
              <a:rPr lang="nl-BE" smtClean="0"/>
              <a:pPr/>
              <a:t>11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0A9FC4-B95D-BE4E-70DF-DF9152AD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>
                <a:solidFill>
                  <a:srgbClr val="FF0000"/>
                </a:solidFill>
              </a:rPr>
              <a:t>Presentation</a:t>
            </a:r>
            <a:r>
              <a:rPr lang="fr-BE" dirty="0">
                <a:solidFill>
                  <a:srgbClr val="FF0000"/>
                </a:solidFill>
              </a:rPr>
              <a:t> of </a:t>
            </a:r>
            <a:r>
              <a:rPr lang="fr-BE" dirty="0" err="1">
                <a:solidFill>
                  <a:srgbClr val="FF0000"/>
                </a:solidFill>
              </a:rPr>
              <a:t>Pylon</a:t>
            </a:r>
            <a:r>
              <a:rPr lang="fr-BE" dirty="0">
                <a:solidFill>
                  <a:srgbClr val="FF0000"/>
                </a:solidFill>
              </a:rPr>
              <a:t> Racing F3D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E6AEC7-F185-EDA9-3434-2EE70F4B6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200" dirty="0">
                <a:solidFill>
                  <a:srgbClr val="FFFF00"/>
                </a:solidFill>
              </a:rPr>
              <a:t>Team </a:t>
            </a:r>
            <a:r>
              <a:rPr lang="fr-BE" sz="3200" dirty="0" err="1">
                <a:solidFill>
                  <a:srgbClr val="FFFF00"/>
                </a:solidFill>
              </a:rPr>
              <a:t>Lentjes</a:t>
            </a:r>
            <a:r>
              <a:rPr lang="fr-BE" sz="3200" dirty="0">
                <a:solidFill>
                  <a:srgbClr val="FFFF00"/>
                </a:solidFill>
              </a:rPr>
              <a:t> </a:t>
            </a:r>
            <a:r>
              <a:rPr lang="fr-BE" sz="3200" dirty="0" err="1">
                <a:solidFill>
                  <a:srgbClr val="FFFF00"/>
                </a:solidFill>
              </a:rPr>
              <a:t>presents</a:t>
            </a:r>
            <a:r>
              <a:rPr lang="fr-BE" sz="3200" dirty="0">
                <a:solidFill>
                  <a:srgbClr val="FFFF00"/>
                </a:solidFill>
              </a:rPr>
              <a:t> </a:t>
            </a:r>
            <a:r>
              <a:rPr lang="fr-BE" sz="3200" dirty="0" err="1">
                <a:solidFill>
                  <a:srgbClr val="FFFF00"/>
                </a:solidFill>
              </a:rPr>
              <a:t>his</a:t>
            </a:r>
            <a:r>
              <a:rPr lang="fr-BE" sz="3200" dirty="0">
                <a:solidFill>
                  <a:srgbClr val="FFFF00"/>
                </a:solidFill>
              </a:rPr>
              <a:t> vision of F3D</a:t>
            </a:r>
          </a:p>
          <a:p>
            <a:r>
              <a:rPr lang="fr-BE" sz="3200" dirty="0">
                <a:solidFill>
                  <a:srgbClr val="FFFF00"/>
                </a:solidFill>
              </a:rPr>
              <a:t>The </a:t>
            </a:r>
            <a:r>
              <a:rPr lang="fr-BE" sz="3200" i="1" dirty="0" err="1">
                <a:solidFill>
                  <a:srgbClr val="FFFF00"/>
                </a:solidFill>
              </a:rPr>
              <a:t>booklet</a:t>
            </a:r>
            <a:r>
              <a:rPr lang="fr-BE" sz="3200" dirty="0">
                <a:solidFill>
                  <a:srgbClr val="FFFF00"/>
                </a:solidFill>
              </a:rPr>
              <a:t> concept </a:t>
            </a:r>
          </a:p>
          <a:p>
            <a:pPr lvl="1"/>
            <a:r>
              <a:rPr lang="fr-BE" sz="3000" dirty="0">
                <a:solidFill>
                  <a:srgbClr val="FFFF00"/>
                </a:solidFill>
              </a:rPr>
              <a:t>Online on LBA-BML </a:t>
            </a:r>
            <a:r>
              <a:rPr lang="fr-BE" sz="3000" dirty="0" err="1">
                <a:solidFill>
                  <a:srgbClr val="FFFF00"/>
                </a:solidFill>
              </a:rPr>
              <a:t>website</a:t>
            </a:r>
            <a:endParaRPr lang="fr-BE" sz="3000" dirty="0">
              <a:solidFill>
                <a:srgbClr val="FFFF00"/>
              </a:solidFill>
            </a:endParaRPr>
          </a:p>
          <a:p>
            <a:pPr lvl="1"/>
            <a:r>
              <a:rPr lang="fr-BE" sz="3000" dirty="0" err="1">
                <a:solidFill>
                  <a:srgbClr val="FFFF00"/>
                </a:solidFill>
              </a:rPr>
              <a:t>Ready</a:t>
            </a:r>
            <a:r>
              <a:rPr lang="fr-BE" sz="3000" dirty="0">
                <a:solidFill>
                  <a:srgbClr val="FFFF00"/>
                </a:solidFill>
              </a:rPr>
              <a:t> to </a:t>
            </a:r>
            <a:r>
              <a:rPr lang="fr-BE" sz="3000" dirty="0" err="1">
                <a:solidFill>
                  <a:srgbClr val="FFFF00"/>
                </a:solidFill>
              </a:rPr>
              <a:t>print</a:t>
            </a:r>
            <a:r>
              <a:rPr lang="fr-BE" sz="3000" dirty="0">
                <a:solidFill>
                  <a:srgbClr val="FFFF00"/>
                </a:solidFill>
              </a:rPr>
              <a:t>…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1E8043-0F29-307A-FFE4-8038A47C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154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77687-5CD5-031C-6FC7-D962A9ED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>
                <a:solidFill>
                  <a:srgbClr val="FF0000"/>
                </a:solidFill>
              </a:rPr>
              <a:t>Medals</a:t>
            </a:r>
            <a:r>
              <a:rPr lang="fr-BE" dirty="0">
                <a:solidFill>
                  <a:srgbClr val="FF0000"/>
                </a:solidFill>
              </a:rPr>
              <a:t> and </a:t>
            </a:r>
            <a:r>
              <a:rPr lang="fr-BE" dirty="0" err="1">
                <a:solidFill>
                  <a:srgbClr val="FF0000"/>
                </a:solidFill>
              </a:rPr>
              <a:t>Thanks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A7551C-D0B9-B414-F676-E0718E19C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200" dirty="0" err="1">
                <a:solidFill>
                  <a:srgbClr val="FFFF00"/>
                </a:solidFill>
              </a:rPr>
              <a:t>Thanks</a:t>
            </a:r>
            <a:r>
              <a:rPr lang="fr-BE" sz="3200" dirty="0">
                <a:solidFill>
                  <a:srgbClr val="FFFF00"/>
                </a:solidFill>
              </a:rPr>
              <a:t> to the </a:t>
            </a:r>
            <a:r>
              <a:rPr lang="fr-BE" sz="3200" dirty="0" err="1">
                <a:solidFill>
                  <a:srgbClr val="FFFF00"/>
                </a:solidFill>
              </a:rPr>
              <a:t>coordinators</a:t>
            </a:r>
            <a:r>
              <a:rPr lang="fr-BE" sz="3200" dirty="0">
                <a:solidFill>
                  <a:srgbClr val="FFFF00"/>
                </a:solidFill>
              </a:rPr>
              <a:t> of </a:t>
            </a:r>
            <a:r>
              <a:rPr lang="fr-BE" sz="3200" dirty="0" err="1">
                <a:solidFill>
                  <a:srgbClr val="FFFF00"/>
                </a:solidFill>
              </a:rPr>
              <a:t>our</a:t>
            </a:r>
            <a:r>
              <a:rPr lang="fr-BE" sz="3200" dirty="0">
                <a:solidFill>
                  <a:srgbClr val="FFFF00"/>
                </a:solidFill>
              </a:rPr>
              <a:t> sections</a:t>
            </a:r>
          </a:p>
          <a:p>
            <a:r>
              <a:rPr lang="fr-BE" sz="3200" dirty="0" err="1">
                <a:solidFill>
                  <a:srgbClr val="FFFF00"/>
                </a:solidFill>
              </a:rPr>
              <a:t>Medals</a:t>
            </a:r>
            <a:r>
              <a:rPr lang="fr-BE" sz="3200" dirty="0">
                <a:solidFill>
                  <a:srgbClr val="FFFF00"/>
                </a:solidFill>
              </a:rPr>
              <a:t> for all </a:t>
            </a:r>
            <a:r>
              <a:rPr lang="fr-BE" sz="3200" dirty="0" err="1">
                <a:solidFill>
                  <a:srgbClr val="FFFF00"/>
                </a:solidFill>
              </a:rPr>
              <a:t>laureates</a:t>
            </a:r>
            <a:r>
              <a:rPr lang="fr-BE" sz="3200" dirty="0">
                <a:solidFill>
                  <a:srgbClr val="FFFF00"/>
                </a:solidFill>
              </a:rPr>
              <a:t> </a:t>
            </a:r>
            <a:r>
              <a:rPr lang="fr-BE" sz="3200" dirty="0" err="1">
                <a:solidFill>
                  <a:srgbClr val="FFFF00"/>
                </a:solidFill>
              </a:rPr>
              <a:t>from</a:t>
            </a:r>
            <a:r>
              <a:rPr lang="fr-BE" sz="3200" dirty="0">
                <a:solidFill>
                  <a:srgbClr val="FFFF00"/>
                </a:solidFill>
              </a:rPr>
              <a:t> the </a:t>
            </a:r>
            <a:r>
              <a:rPr lang="fr-BE" sz="3200" dirty="0" err="1">
                <a:solidFill>
                  <a:srgbClr val="FFFF00"/>
                </a:solidFill>
              </a:rPr>
              <a:t>Belgian</a:t>
            </a:r>
            <a:r>
              <a:rPr lang="fr-BE" sz="3200" dirty="0">
                <a:solidFill>
                  <a:srgbClr val="FFFF00"/>
                </a:solidFill>
              </a:rPr>
              <a:t> </a:t>
            </a:r>
            <a:r>
              <a:rPr lang="fr-BE" sz="3200" dirty="0" err="1">
                <a:solidFill>
                  <a:srgbClr val="FFFF00"/>
                </a:solidFill>
              </a:rPr>
              <a:t>Championships</a:t>
            </a:r>
            <a:r>
              <a:rPr lang="fr-BE" sz="3200" dirty="0">
                <a:solidFill>
                  <a:srgbClr val="FFFF00"/>
                </a:solidFill>
              </a:rPr>
              <a:t>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A70A15-98D9-AFCF-4F4D-FE658F2B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96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408525-53B9-4ED5-850F-6F0EDA981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581574"/>
            <a:ext cx="6613194" cy="970450"/>
          </a:xfrm>
        </p:spPr>
        <p:txBody>
          <a:bodyPr>
            <a:noAutofit/>
          </a:bodyPr>
          <a:lstStyle/>
          <a:p>
            <a:pPr algn="ctr"/>
            <a:r>
              <a:rPr lang="fr-BE" sz="2400" dirty="0">
                <a:solidFill>
                  <a:srgbClr val="FF0000"/>
                </a:solidFill>
              </a:rPr>
              <a:t>New </a:t>
            </a:r>
            <a:r>
              <a:rPr lang="fr-BE" sz="2400" dirty="0" err="1">
                <a:solidFill>
                  <a:srgbClr val="FF0000"/>
                </a:solidFill>
              </a:rPr>
              <a:t>starting</a:t>
            </a:r>
            <a:r>
              <a:rPr lang="fr-BE" sz="2400" dirty="0">
                <a:solidFill>
                  <a:srgbClr val="FF0000"/>
                </a:solidFill>
              </a:rPr>
              <a:t> </a:t>
            </a:r>
            <a:r>
              <a:rPr lang="fr-BE" sz="2400" dirty="0" err="1">
                <a:solidFill>
                  <a:srgbClr val="FF0000"/>
                </a:solidFill>
              </a:rPr>
              <a:t>January</a:t>
            </a:r>
            <a:r>
              <a:rPr lang="fr-BE" sz="2400" dirty="0">
                <a:solidFill>
                  <a:srgbClr val="FF0000"/>
                </a:solidFill>
              </a:rPr>
              <a:t> 1st 2023 :</a:t>
            </a:r>
            <a:br>
              <a:rPr lang="fr-BE" sz="2400" dirty="0">
                <a:solidFill>
                  <a:srgbClr val="FF0000"/>
                </a:solidFill>
              </a:rPr>
            </a:br>
            <a:r>
              <a:rPr lang="fr-BE" sz="4800" dirty="0">
                <a:solidFill>
                  <a:srgbClr val="FF0000"/>
                </a:solidFill>
              </a:rPr>
              <a:t>Royal </a:t>
            </a:r>
            <a:r>
              <a:rPr lang="fr-BE" sz="4800" dirty="0" err="1">
                <a:solidFill>
                  <a:srgbClr val="FF0000"/>
                </a:solidFill>
              </a:rPr>
              <a:t>Decree</a:t>
            </a:r>
            <a:r>
              <a:rPr lang="fr-BE" sz="4800" dirty="0">
                <a:solidFill>
                  <a:srgbClr val="FF0000"/>
                </a:solidFill>
              </a:rPr>
              <a:t> « drones »</a:t>
            </a:r>
            <a:br>
              <a:rPr lang="fr-BE" sz="4800" dirty="0">
                <a:solidFill>
                  <a:srgbClr val="FF0000"/>
                </a:solidFill>
              </a:rPr>
            </a:br>
            <a:endParaRPr lang="fr-BE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E434BC-1C8B-4E47-BD98-51D469BB6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916832"/>
            <a:ext cx="7765322" cy="3874369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FFFF00"/>
                </a:solidFill>
              </a:rPr>
              <a:t>Implementation of European</a:t>
            </a:r>
            <a:r>
              <a:rPr lang="fr-BE" sz="2800" dirty="0">
                <a:solidFill>
                  <a:srgbClr val="FFFF00"/>
                </a:solidFill>
              </a:rPr>
              <a:t> </a:t>
            </a:r>
            <a:r>
              <a:rPr lang="en-GB" sz="2800" dirty="0">
                <a:solidFill>
                  <a:srgbClr val="FFFF00"/>
                </a:solidFill>
              </a:rPr>
              <a:t>regulation</a:t>
            </a:r>
            <a:r>
              <a:rPr lang="fr-BE" sz="2800" dirty="0">
                <a:solidFill>
                  <a:srgbClr val="FFFF00"/>
                </a:solidFill>
              </a:rPr>
              <a:t> 2019/947, in </a:t>
            </a:r>
            <a:r>
              <a:rPr lang="fr-BE" sz="2800" dirty="0" err="1">
                <a:solidFill>
                  <a:srgbClr val="FFFF00"/>
                </a:solidFill>
              </a:rPr>
              <a:t>particular</a:t>
            </a:r>
            <a:r>
              <a:rPr lang="fr-BE" sz="2800" dirty="0">
                <a:solidFill>
                  <a:srgbClr val="FFFF00"/>
                </a:solidFill>
              </a:rPr>
              <a:t> article 16 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: Model flying in the framework of clubs or associations : remains the same as before - Competitions in Belgium are included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outside the aeromodelling fields  : UAS category “open” or “specific” : specific rules (age, class, place, height, </a:t>
            </a:r>
            <a:r>
              <a:rPr lang="en-GB" sz="2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circumstancies</a:t>
            </a:r>
            <a:r>
              <a:rPr lang="en-GB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etc.)</a:t>
            </a:r>
          </a:p>
          <a:p>
            <a:pPr marL="0" indent="0">
              <a:buClr>
                <a:schemeClr val="bg1"/>
              </a:buClr>
            </a:pPr>
            <a:endParaRPr lang="fr-BE" sz="2800" dirty="0"/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9A4BFC-3B58-46D5-B3D7-B3ED303A0B68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>
              <a:defRPr/>
            </a:pPr>
            <a:fld id="{308F4067-D24C-4DC3-A6C1-4AADBB73056C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E7DB6AA2-B6AB-473E-AC42-1293D44CBA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39FE5-DA37-45E4-8BC2-659A5810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609600"/>
            <a:ext cx="6686980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fr-BE" sz="3100" dirty="0">
                <a:solidFill>
                  <a:srgbClr val="FF0000"/>
                </a:solidFill>
              </a:rPr>
              <a:t>New </a:t>
            </a:r>
            <a:r>
              <a:rPr lang="fr-BE" sz="3100" dirty="0" err="1">
                <a:solidFill>
                  <a:srgbClr val="FF0000"/>
                </a:solidFill>
              </a:rPr>
              <a:t>starting</a:t>
            </a:r>
            <a:r>
              <a:rPr lang="fr-BE" sz="3100" dirty="0">
                <a:solidFill>
                  <a:srgbClr val="FF0000"/>
                </a:solidFill>
              </a:rPr>
              <a:t> </a:t>
            </a:r>
            <a:r>
              <a:rPr lang="fr-BE" sz="3100" dirty="0" err="1">
                <a:solidFill>
                  <a:srgbClr val="FF0000"/>
                </a:solidFill>
              </a:rPr>
              <a:t>January</a:t>
            </a:r>
            <a:r>
              <a:rPr lang="fr-BE" sz="3100" dirty="0">
                <a:solidFill>
                  <a:srgbClr val="FF0000"/>
                </a:solidFill>
              </a:rPr>
              <a:t> 1st 2023 :</a:t>
            </a:r>
            <a:br>
              <a:rPr lang="fr-BE" sz="3100" dirty="0">
                <a:solidFill>
                  <a:srgbClr val="FF0000"/>
                </a:solidFill>
              </a:rPr>
            </a:br>
            <a:r>
              <a:rPr lang="fr-BE" sz="4900" dirty="0">
                <a:solidFill>
                  <a:srgbClr val="FF0000"/>
                </a:solidFill>
              </a:rPr>
              <a:t>Royal </a:t>
            </a:r>
            <a:r>
              <a:rPr lang="fr-BE" sz="4900" dirty="0" err="1">
                <a:solidFill>
                  <a:srgbClr val="FF0000"/>
                </a:solidFill>
              </a:rPr>
              <a:t>Decree</a:t>
            </a:r>
            <a:r>
              <a:rPr lang="fr-BE" sz="4900" dirty="0">
                <a:solidFill>
                  <a:srgbClr val="FF0000"/>
                </a:solidFill>
              </a:rPr>
              <a:t> « drones »</a:t>
            </a:r>
            <a:br>
              <a:rPr lang="fr-BE" sz="4900" dirty="0">
                <a:solidFill>
                  <a:srgbClr val="FF0000"/>
                </a:solidFill>
              </a:rPr>
            </a:br>
            <a:endParaRPr lang="fr-BE" sz="27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4B18BC-9304-4893-9C15-95E03BBEC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79142" cy="479289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Replacement of GDF01 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3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Finally “legal status”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Imposed to all Belgian aeromodellers, including those participating in competitions : 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registration number of VML or AAM on the model: e.g. for AAM: BELmomv6noi0ylrk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of proficiency “brevet A” at the least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pilots participating in Belgian competitions need to follow the EU rules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in their country of origin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Carry a proof of proficiency</a:t>
            </a:r>
          </a:p>
          <a:p>
            <a:pPr marL="834300" lvl="1" indent="-457200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Abide to rules of host club or country</a:t>
            </a:r>
            <a:endParaRPr lang="fr-B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AFACFE-A98E-4476-BC48-B5E3519037DB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pPr>
              <a:defRPr/>
            </a:pPr>
            <a:fld id="{308F4067-D24C-4DC3-A6C1-4AADBB73056C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627BAD11-75C6-4D36-AD05-70401382601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6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88640"/>
            <a:ext cx="7452320" cy="1252728"/>
          </a:xfrm>
        </p:spPr>
        <p:txBody>
          <a:bodyPr>
            <a:normAutofit/>
          </a:bodyPr>
          <a:lstStyle/>
          <a:p>
            <a:r>
              <a:rPr lang="fr-BE" dirty="0" err="1">
                <a:solidFill>
                  <a:srgbClr val="FF0000"/>
                </a:solidFill>
              </a:rPr>
              <a:t>Overview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sporting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season</a:t>
            </a:r>
            <a:r>
              <a:rPr lang="fr-BE" dirty="0">
                <a:solidFill>
                  <a:srgbClr val="FF0000"/>
                </a:solidFill>
              </a:rPr>
              <a:t> 2022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83105" y="1700047"/>
            <a:ext cx="8464578" cy="475328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61 dates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planned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initially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(81 in 2021) –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most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sections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completed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initial planning and propose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Belgian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Champions </a:t>
            </a:r>
          </a:p>
          <a:p>
            <a:pPr>
              <a:lnSpc>
                <a:spcPct val="150000"/>
              </a:lnSpc>
            </a:pP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3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successful</a:t>
            </a:r>
            <a:r>
              <a:rPr lang="fr-BE" sz="34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 international FAI </a:t>
            </a:r>
            <a:r>
              <a:rPr lang="fr-BE" sz="34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competitions</a:t>
            </a:r>
            <a:endParaRPr lang="fr-BE" sz="3400" dirty="0">
              <a:solidFill>
                <a:srgbClr val="FFFF00"/>
              </a:solidFill>
              <a:latin typeface="Arial" panose="020B0604020202020204" pitchFamily="34" charset="0"/>
              <a:ea typeface="Adobe Fangsong Std R" pitchFamily="18" charset="-128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F3A		Grandrieu</a:t>
            </a:r>
          </a:p>
          <a:p>
            <a:pPr lvl="1">
              <a:lnSpc>
                <a:spcPct val="150000"/>
              </a:lnSpc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F3G		Anthisnes</a:t>
            </a:r>
          </a:p>
          <a:p>
            <a:pPr lvl="1">
              <a:lnSpc>
                <a:spcPct val="150000"/>
              </a:lnSpc>
            </a:pPr>
            <a:r>
              <a:rPr lang="fr-BE" sz="3100" dirty="0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F5B 	</a:t>
            </a:r>
            <a:r>
              <a:rPr lang="fr-BE" sz="3100" dirty="0" err="1">
                <a:solidFill>
                  <a:srgbClr val="FFFF00"/>
                </a:solidFill>
                <a:latin typeface="Arial" panose="020B0604020202020204" pitchFamily="34" charset="0"/>
                <a:ea typeface="Adobe Fangsong Std R" pitchFamily="18" charset="-128"/>
                <a:cs typeface="Arial" panose="020B0604020202020204" pitchFamily="34" charset="0"/>
              </a:rPr>
              <a:t>Thumaide</a:t>
            </a:r>
            <a:endParaRPr lang="fr-BE" sz="3100" dirty="0">
              <a:latin typeface="Arial" panose="020B0604020202020204" pitchFamily="34" charset="0"/>
              <a:ea typeface="Adobe Fangsong Std R" pitchFamily="18" charset="-128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528B-3690-40F1-8D9A-127E73BAD4DF}" type="slidenum">
              <a:rPr lang="nl-BE"/>
              <a:pPr/>
              <a:t>4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93025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EC533-EE67-BC56-C2A2-61D5DE64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404665"/>
            <a:ext cx="7765322" cy="720080"/>
          </a:xfrm>
        </p:spPr>
        <p:txBody>
          <a:bodyPr>
            <a:normAutofit fontScale="90000"/>
          </a:bodyPr>
          <a:lstStyle/>
          <a:p>
            <a:r>
              <a:rPr lang="fr-BE" dirty="0" err="1">
                <a:solidFill>
                  <a:srgbClr val="FF0000"/>
                </a:solidFill>
              </a:rPr>
              <a:t>Sporting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season</a:t>
            </a:r>
            <a:r>
              <a:rPr lang="fr-BE" dirty="0">
                <a:solidFill>
                  <a:srgbClr val="FF0000"/>
                </a:solidFill>
              </a:rPr>
              <a:t> 2022</a:t>
            </a:r>
            <a:r>
              <a:rPr lang="fr-BE" sz="4000" dirty="0">
                <a:solidFill>
                  <a:srgbClr val="FF0000"/>
                </a:solidFill>
              </a:rPr>
              <a:t> </a:t>
            </a:r>
            <a:br>
              <a:rPr lang="fr-BE" sz="4000" dirty="0">
                <a:solidFill>
                  <a:srgbClr val="FF0000"/>
                </a:solidFill>
              </a:rPr>
            </a:br>
            <a:r>
              <a:rPr lang="fr-BE" sz="1600" dirty="0" err="1">
                <a:solidFill>
                  <a:srgbClr val="FF0000"/>
                </a:solidFill>
              </a:rPr>
              <a:t>Corrected</a:t>
            </a:r>
            <a:r>
              <a:rPr lang="fr-BE" sz="1600" dirty="0">
                <a:solidFill>
                  <a:srgbClr val="FF0000"/>
                </a:solidFill>
              </a:rPr>
              <a:t>  Jan. 25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C5C81B-5A42-6638-AADE-08A1D9EC0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40768"/>
            <a:ext cx="8135126" cy="5256584"/>
          </a:xfrm>
        </p:spPr>
        <p:txBody>
          <a:bodyPr>
            <a:normAutofit fontScale="92500" lnSpcReduction="20000"/>
          </a:bodyPr>
          <a:lstStyle/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Cat.		N° </a:t>
            </a:r>
            <a:r>
              <a:rPr lang="fr-BE" dirty="0" err="1">
                <a:solidFill>
                  <a:srgbClr val="FFFF00"/>
                </a:solidFill>
              </a:rPr>
              <a:t>contests</a:t>
            </a:r>
            <a:r>
              <a:rPr lang="fr-BE" dirty="0">
                <a:solidFill>
                  <a:srgbClr val="FFFF00"/>
                </a:solidFill>
              </a:rPr>
              <a:t>	N° </a:t>
            </a:r>
            <a:r>
              <a:rPr lang="fr-BE" dirty="0" err="1">
                <a:solidFill>
                  <a:srgbClr val="FFFF00"/>
                </a:solidFill>
              </a:rPr>
              <a:t>competitors</a:t>
            </a:r>
            <a:r>
              <a:rPr lang="fr-BE" dirty="0">
                <a:solidFill>
                  <a:srgbClr val="FFFF00"/>
                </a:solidFill>
              </a:rPr>
              <a:t>	N° </a:t>
            </a:r>
            <a:r>
              <a:rPr lang="fr-BE" dirty="0" err="1">
                <a:solidFill>
                  <a:srgbClr val="FFFF00"/>
                </a:solidFill>
              </a:rPr>
              <a:t>medals</a:t>
            </a:r>
            <a:r>
              <a:rPr lang="fr-BE" dirty="0">
                <a:solidFill>
                  <a:srgbClr val="FFFF00"/>
                </a:solidFill>
              </a:rPr>
              <a:t>		Comment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F2B			4			7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F2D			1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F3A			4			10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F3B			1			8				2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F3G			4			4				3		3 </a:t>
            </a:r>
            <a:r>
              <a:rPr lang="fr-BE" dirty="0" err="1">
                <a:solidFill>
                  <a:srgbClr val="FFFF00"/>
                </a:solidFill>
              </a:rPr>
              <a:t>int</a:t>
            </a:r>
            <a:r>
              <a:rPr lang="fr-BE" dirty="0">
                <a:solidFill>
                  <a:srgbClr val="FFFF00"/>
                </a:solidFill>
              </a:rPr>
              <a:t>. </a:t>
            </a:r>
            <a:r>
              <a:rPr lang="fr-BE" dirty="0" err="1">
                <a:solidFill>
                  <a:srgbClr val="FFFF00"/>
                </a:solidFill>
              </a:rPr>
              <a:t>comp</a:t>
            </a:r>
            <a:r>
              <a:rPr lang="fr-BE" dirty="0">
                <a:solidFill>
                  <a:srgbClr val="FFFF00"/>
                </a:solidFill>
              </a:rPr>
              <a:t>.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F3K			7(9)			16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F3Q			5			12				3			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F4C			4			9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F5B			4			5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F5J				5 (8)		19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555				5			23				3</a:t>
            </a:r>
          </a:p>
          <a:p>
            <a:pPr marL="36900" indent="0">
              <a:buNone/>
            </a:pPr>
            <a:r>
              <a:rPr lang="fr-BE" dirty="0">
                <a:solidFill>
                  <a:srgbClr val="FFFF00"/>
                </a:solidFill>
              </a:rPr>
              <a:t>SAM			5			19				8		3 </a:t>
            </a:r>
            <a:r>
              <a:rPr lang="fr-BE" dirty="0" err="1">
                <a:solidFill>
                  <a:srgbClr val="FFFF00"/>
                </a:solidFill>
              </a:rPr>
              <a:t>sub-categories</a:t>
            </a:r>
            <a:endParaRPr lang="fr-BE" dirty="0">
              <a:solidFill>
                <a:srgbClr val="FFFF00"/>
              </a:solidFill>
            </a:endParaRPr>
          </a:p>
          <a:p>
            <a:pPr marL="36900" indent="0">
              <a:buNone/>
            </a:pPr>
            <a:r>
              <a:rPr lang="fr-BE" sz="2900" dirty="0">
                <a:solidFill>
                  <a:srgbClr val="FFFF00"/>
                </a:solidFill>
              </a:rPr>
              <a:t>Total			50			132			41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675C94-CA4E-555D-C6E6-17FEDC96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84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C95BF-BBC6-4A52-9437-CE3C6D3DA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55448"/>
            <a:ext cx="7344816" cy="1252728"/>
          </a:xfrm>
        </p:spPr>
        <p:txBody>
          <a:bodyPr>
            <a:normAutofit/>
          </a:bodyPr>
          <a:lstStyle/>
          <a:p>
            <a:r>
              <a:rPr lang="fr-BE" sz="3600" dirty="0">
                <a:solidFill>
                  <a:srgbClr val="FF0000"/>
                </a:solidFill>
              </a:rPr>
              <a:t>FAI International </a:t>
            </a:r>
            <a:r>
              <a:rPr lang="fr-BE" sz="3600" dirty="0" err="1">
                <a:solidFill>
                  <a:srgbClr val="FF0000"/>
                </a:solidFill>
              </a:rPr>
              <a:t>competitions</a:t>
            </a:r>
            <a:r>
              <a:rPr lang="fr-BE" sz="3600" dirty="0">
                <a:solidFill>
                  <a:srgbClr val="FF0000"/>
                </a:solidFill>
              </a:rPr>
              <a:t> 2023</a:t>
            </a:r>
            <a:br>
              <a:rPr lang="fr-BE" sz="3600" dirty="0">
                <a:solidFill>
                  <a:srgbClr val="FF0000"/>
                </a:solidFill>
              </a:rPr>
            </a:br>
            <a:r>
              <a:rPr lang="fr-BE" sz="3600" dirty="0">
                <a:solidFill>
                  <a:srgbClr val="FF0000"/>
                </a:solidFill>
              </a:rPr>
              <a:t>by </a:t>
            </a:r>
            <a:r>
              <a:rPr lang="fr-BE" sz="3600" dirty="0" err="1">
                <a:solidFill>
                  <a:srgbClr val="FF0000"/>
                </a:solidFill>
              </a:rPr>
              <a:t>Belgium</a:t>
            </a:r>
            <a:endParaRPr lang="fr-BE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A3F4E5-042F-4651-BDBD-D8EE93DDD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360846"/>
          </a:xfrm>
        </p:spPr>
        <p:txBody>
          <a:bodyPr>
            <a:normAutofit lnSpcReduction="10000"/>
          </a:bodyPr>
          <a:lstStyle/>
          <a:p>
            <a:r>
              <a:rPr lang="fr-BE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		</a:t>
            </a:r>
            <a:r>
              <a:rPr lang="fr-BE" sz="3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Noizé</a:t>
            </a:r>
            <a:r>
              <a:rPr lang="fr-BE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(FRA)		7-8	August</a:t>
            </a:r>
          </a:p>
          <a:p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F2		</a:t>
            </a:r>
            <a:r>
              <a:rPr lang="fr-BE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Wegnez</a:t>
            </a: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22-23 July</a:t>
            </a:r>
            <a:endParaRPr lang="fr-BE" sz="3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F3A	Grandrieu			27-28 May</a:t>
            </a:r>
          </a:p>
          <a:p>
            <a:r>
              <a:rPr lang="fr-BE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F3B	</a:t>
            </a:r>
            <a:r>
              <a:rPr lang="fr-BE" sz="3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Büllingen</a:t>
            </a:r>
            <a:r>
              <a:rPr lang="fr-BE" sz="3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8-9 July</a:t>
            </a:r>
          </a:p>
          <a:p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F3G	Anthisnes			24-25 June</a:t>
            </a:r>
          </a:p>
          <a:p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F5B	</a:t>
            </a:r>
            <a:r>
              <a:rPr lang="fr-BE" sz="36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Thumaide</a:t>
            </a:r>
            <a:r>
              <a:rPr lang="fr-BE" sz="3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3-4 June</a:t>
            </a:r>
          </a:p>
          <a:p>
            <a:endParaRPr lang="fr-BE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EB672F-101C-4E3F-A459-1366A272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Image 4" descr="veste8.gif">
            <a:extLst>
              <a:ext uri="{FF2B5EF4-FFF2-40B4-BE49-F238E27FC236}">
                <a16:creationId xmlns:a16="http://schemas.microsoft.com/office/drawing/2014/main" id="{2A281D44-92CC-437C-8FC8-69BBCB127A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16632"/>
            <a:ext cx="7416824" cy="1371600"/>
          </a:xfrm>
        </p:spPr>
        <p:txBody>
          <a:bodyPr/>
          <a:lstStyle/>
          <a:p>
            <a:r>
              <a:rPr lang="fr-BE" dirty="0" err="1">
                <a:solidFill>
                  <a:srgbClr val="FF0000"/>
                </a:solidFill>
              </a:rPr>
              <a:t>Belgians</a:t>
            </a:r>
            <a:r>
              <a:rPr lang="fr-BE" dirty="0">
                <a:solidFill>
                  <a:srgbClr val="FF0000"/>
                </a:solidFill>
              </a:rPr>
              <a:t> at FAI Champs 2022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56792"/>
            <a:ext cx="8509664" cy="5040560"/>
          </a:xfrm>
        </p:spPr>
        <p:txBody>
          <a:bodyPr>
            <a:normAutofit/>
          </a:bodyPr>
          <a:lstStyle/>
          <a:p>
            <a:pPr lvl="1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F3D World Champ  –  Muncie (USA)</a:t>
            </a:r>
          </a:p>
          <a:p>
            <a:pPr lvl="2"/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Bram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Lentjes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(5th), TM Wim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Lentjes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F3K World Champ – Martin (SLO)</a:t>
            </a:r>
          </a:p>
          <a:p>
            <a:pPr lvl="2"/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Steven De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Weerdt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Kristof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Verschoren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Guy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Hufkens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F9U World Games – Birmingham (USA)</a:t>
            </a:r>
          </a:p>
          <a:p>
            <a:pPr lvl="2"/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Pellichero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(14th), TM Olivier </a:t>
            </a:r>
            <a:r>
              <a:rPr lang="fr-FR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Heuvelmans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fr-FR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</a:t>
            </a:r>
            <a:r>
              <a:rPr lang="fr-FR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Belgian</a:t>
            </a:r>
            <a:r>
              <a:rPr lang="fr-FR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Olympic </a:t>
            </a:r>
            <a:r>
              <a:rPr lang="fr-FR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r>
              <a:rPr lang="fr-FR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  <a:endParaRPr lang="fr-FR" sz="24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fr-FR" sz="2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A6F7-8D84-4CA0-96DA-FDB56A7F306D}" type="slidenum">
              <a:rPr lang="nl-BE"/>
              <a:pPr/>
              <a:t>7</a:t>
            </a:fld>
            <a:endParaRPr lang="nl-BE"/>
          </a:p>
        </p:txBody>
      </p:sp>
      <p:pic>
        <p:nvPicPr>
          <p:cNvPr id="6" name="Image 5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55448"/>
            <a:ext cx="7211144" cy="825627"/>
          </a:xfrm>
        </p:spPr>
        <p:txBody>
          <a:bodyPr>
            <a:normAutofit fontScale="90000"/>
          </a:bodyPr>
          <a:lstStyle/>
          <a:p>
            <a:r>
              <a:rPr lang="fr-BE" dirty="0" err="1">
                <a:solidFill>
                  <a:srgbClr val="FF0000"/>
                </a:solidFill>
              </a:rPr>
              <a:t>Championships</a:t>
            </a:r>
            <a:r>
              <a:rPr lang="fr-BE" dirty="0">
                <a:solidFill>
                  <a:srgbClr val="FF0000"/>
                </a:solidFill>
              </a:rPr>
              <a:t> 2023</a:t>
            </a:r>
            <a:br>
              <a:rPr lang="fr-BE" dirty="0">
                <a:solidFill>
                  <a:srgbClr val="FF0000"/>
                </a:solidFill>
              </a:rPr>
            </a:br>
            <a:r>
              <a:rPr lang="fr-BE" sz="1800" dirty="0" err="1">
                <a:solidFill>
                  <a:srgbClr val="FF0000"/>
                </a:solidFill>
              </a:rPr>
              <a:t>Corrected</a:t>
            </a:r>
            <a:r>
              <a:rPr lang="fr-BE" sz="1800" dirty="0">
                <a:solidFill>
                  <a:srgbClr val="FF0000"/>
                </a:solidFill>
              </a:rPr>
              <a:t>  Jan. 25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08176"/>
            <a:ext cx="8569325" cy="4468749"/>
          </a:xfrm>
        </p:spPr>
        <p:txBody>
          <a:bodyPr>
            <a:noAutofit/>
          </a:bodyPr>
          <a:lstStyle/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0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	Cat	Place			Participation 	</a:t>
            </a:r>
            <a:r>
              <a:rPr lang="fr-FR" sz="20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fr-FR" sz="2000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F1	Moncontour (FRA)		Yes			1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	F2	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Wloclawek (POL)			Yes			1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F3A	Warwick (AUS)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F3B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Rodekro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(DEN)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F3D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Drachten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(NED)			Yes			1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 	F3C	Muncie (USA)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F3K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Sanpetru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(ROU)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F3P	Jonava (LTU)			Yes			1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F5J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Dupnitsa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(BUL)			No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	F9U	</a:t>
            </a: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Namwon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(KOR)			</a:t>
            </a:r>
            <a:r>
              <a:rPr lang="fr-BE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			3</a:t>
            </a:r>
          </a:p>
          <a:p>
            <a:pPr marL="182563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BE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EuroSAM</a:t>
            </a:r>
            <a:r>
              <a:rPr lang="fr-B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?				</a:t>
            </a:r>
            <a:r>
              <a:rPr lang="fr-BE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tbc</a:t>
            </a:r>
            <a:r>
              <a:rPr lang="fr-BE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73050" lvl="4" indent="-182563">
              <a:lnSpc>
                <a:spcPct val="80000"/>
              </a:lnSpc>
              <a:buNone/>
              <a:tabLst>
                <a:tab pos="1527175" algn="l"/>
                <a:tab pos="2514600" algn="l"/>
                <a:tab pos="3859213" algn="l"/>
                <a:tab pos="4929188" algn="l"/>
              </a:tabLst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dirty="0"/>
              <a:t>			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3CD9-BCC9-4887-8A90-A53DB1CACA8D}" type="slidenum">
              <a:rPr lang="nl-BE"/>
              <a:pPr/>
              <a:t>8</a:t>
            </a:fld>
            <a:endParaRPr lang="nl-BE"/>
          </a:p>
        </p:txBody>
      </p:sp>
      <p:pic>
        <p:nvPicPr>
          <p:cNvPr id="7" name="Image 6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55448"/>
            <a:ext cx="7139136" cy="1252728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Financial aspects Teams 2023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48878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format starting 2023 : Budget for Team Managers and Pilots by BML/LBA  (pending approval by the AAM, VML and BML/LBA plenary meetings). 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Manager 			limited to 1500 €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 							limited to 1000 €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Helpers 				when necessary, </a:t>
            </a:r>
            <a:r>
              <a:rPr lang="en-US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provide reports not later than Oct.1 2023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C915-E840-45C2-BDF5-5EC58E5B6F28}" type="slidenum">
              <a:rPr lang="nl-BE" smtClean="0"/>
              <a:pPr/>
              <a:t>9</a:t>
            </a:fld>
            <a:endParaRPr lang="nl-BE"/>
          </a:p>
        </p:txBody>
      </p:sp>
      <p:pic>
        <p:nvPicPr>
          <p:cNvPr id="5" name="Image 4" descr="veste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143008" cy="117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ois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dois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oi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975</Words>
  <Application>Microsoft Office PowerPoint</Application>
  <PresentationFormat>Affichage à l'écran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Adobe Garamond Pro</vt:lpstr>
      <vt:lpstr>Arial</vt:lpstr>
      <vt:lpstr>Calisto MT</vt:lpstr>
      <vt:lpstr>Wingdings</vt:lpstr>
      <vt:lpstr>Wingdings 2</vt:lpstr>
      <vt:lpstr>Ardoise</vt:lpstr>
      <vt:lpstr>LBA - BML 2023</vt:lpstr>
      <vt:lpstr>New starting January 1st 2023 : Royal Decree « drones » </vt:lpstr>
      <vt:lpstr>New starting January 1st 2023 : Royal Decree « drones » </vt:lpstr>
      <vt:lpstr>Overview sporting season 2022</vt:lpstr>
      <vt:lpstr>Sporting season 2022  Corrected  Jan. 25</vt:lpstr>
      <vt:lpstr>FAI International competitions 2023 by Belgium</vt:lpstr>
      <vt:lpstr>Belgians at FAI Champs 2022</vt:lpstr>
      <vt:lpstr>Championships 2023 Corrected  Jan. 25</vt:lpstr>
      <vt:lpstr>Financial aspects Teams 2023</vt:lpstr>
      <vt:lpstr>Selection for FAI championships</vt:lpstr>
      <vt:lpstr>To conclude</vt:lpstr>
      <vt:lpstr>Presentation of Pylon Racing F3D</vt:lpstr>
      <vt:lpstr>Medals and 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LBA - BML 2020</dc:title>
  <dc:creator>Robert Herzog</dc:creator>
  <cp:lastModifiedBy>Robert Herzog</cp:lastModifiedBy>
  <cp:revision>53</cp:revision>
  <dcterms:created xsi:type="dcterms:W3CDTF">2019-12-25T16:49:30Z</dcterms:created>
  <dcterms:modified xsi:type="dcterms:W3CDTF">2023-01-28T09:43:25Z</dcterms:modified>
</cp:coreProperties>
</file>